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3"/>
  </p:notesMasterIdLst>
  <p:sldIdLst>
    <p:sldId id="304" r:id="rId3"/>
    <p:sldId id="402" r:id="rId4"/>
    <p:sldId id="386" r:id="rId5"/>
    <p:sldId id="405" r:id="rId6"/>
    <p:sldId id="356" r:id="rId7"/>
    <p:sldId id="357" r:id="rId8"/>
    <p:sldId id="359" r:id="rId9"/>
    <p:sldId id="407" r:id="rId10"/>
    <p:sldId id="358" r:id="rId11"/>
    <p:sldId id="403" r:id="rId12"/>
  </p:sldIdLst>
  <p:sldSz cx="9144000" cy="5143500" type="screen16x9"/>
  <p:notesSz cx="6858000" cy="91440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2"/>
    <a:srgbClr val="F8F8F5"/>
    <a:srgbClr val="FFFFFF"/>
    <a:srgbClr val="F8F8F8"/>
    <a:srgbClr val="F4F4F4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660"/>
  </p:normalViewPr>
  <p:slideViewPr>
    <p:cSldViewPr>
      <p:cViewPr varScale="1">
        <p:scale>
          <a:sx n="87" d="100"/>
          <a:sy n="87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viewProps" Target="viewProp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014E8-C68F-483F-A66E-C288DE81C4B6}" type="datetimeFigureOut">
              <a:rPr lang="pt-BR" smtClean="0"/>
              <a:pPr/>
              <a:t>17/01/2022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698F1-6938-4E63-83C7-090729C773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49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98F1-6938-4E63-83C7-090729C773D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14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698F1-6938-4E63-83C7-090729C773D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98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1D5F-603E-4CC7-9006-CC36B322EED6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11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EF85-35F8-459C-B37D-850067087A85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19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C0C9-BC60-4C97-B439-697FBD2DDFDD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50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04D5-FEB7-4D91-8982-6D17218ADFBA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7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D73D-4FBB-4D73-A484-597F24858B0D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421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D61B-1280-419F-B565-046BFB0B7FE4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14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C1D1-0502-4C88-B499-D511966409D2}" type="datetime1">
              <a:rPr lang="pt-BR" smtClean="0"/>
              <a:t>17/01/2022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0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BF46-2FD1-42AA-BC4E-E95CC599D422}" type="datetime1">
              <a:rPr lang="pt-BR" smtClean="0"/>
              <a:t>17/01/2022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95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48FC-A0FD-46E4-9C13-90A357B49600}" type="datetime1">
              <a:rPr lang="pt-BR" smtClean="0"/>
              <a:t>17/01/2022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32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8FEF-9929-4690-A831-AE4EFC1B2935}" type="datetime1">
              <a:rPr lang="pt-BR" smtClean="0"/>
              <a:t>17/01/2022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927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0087-A6F1-4405-A3AB-0E0C25BE2476}" type="datetime1">
              <a:rPr lang="pt-BR" smtClean="0"/>
              <a:t>17/01/2022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8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D760-3190-4C9D-894B-9915FA558535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4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44C-EAE8-4C3F-9602-BC62A4F00FCB}" type="datetime1">
              <a:rPr lang="pt-BR" smtClean="0"/>
              <a:t>17/01/2022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7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7015-0D8A-4BC9-A4B9-C1F00688854A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37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F451-EC81-4DE3-A9B1-00F3C176E25B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38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D19-8D60-4F47-B22A-FE1316ACA781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65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5882-1B6A-4791-9A8B-CE28D0F35055}" type="datetime1">
              <a:rPr lang="pt-BR" smtClean="0"/>
              <a:t>17/01/2022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95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2EA-F1C9-41AD-80E3-EAB985999B98}" type="datetime1">
              <a:rPr lang="pt-BR" smtClean="0"/>
              <a:t>17/01/2022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81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D755-4102-49BC-89BA-6A542716254D}" type="datetime1">
              <a:rPr lang="pt-BR" smtClean="0"/>
              <a:t>17/01/2022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87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91A0-D28A-46F2-91F8-36A9D9A523A9}" type="datetime1">
              <a:rPr lang="pt-BR" smtClean="0"/>
              <a:t>17/01/2022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65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D0C1-A6C4-4872-813B-0A52E1D5B7DD}" type="datetime1">
              <a:rPr lang="pt-BR" smtClean="0"/>
              <a:t>17/01/2022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88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6F32-F1BB-46E6-B511-4FFDBAA38221}" type="datetime1">
              <a:rPr lang="pt-BR" smtClean="0"/>
              <a:t>17/01/2022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24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5169-FD47-4838-83D7-760F31D7F738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5C44-320E-4791-928F-FB05C1722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99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17D3-3193-430D-B724-6B176C5AC67C}" type="datetime1">
              <a:rPr lang="pt-BR" smtClean="0"/>
              <a:t>17/01/2022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3E73-F8BC-467A-AEE9-F8EBAFD2BF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5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hyperlink" Target="mailto:secretaria@Cesmac.edu.br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mac.edu.br/" TargetMode="External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mac.edu.br/vestibular" TargetMode="External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mac.edu.br/" TargetMode="External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ac.edu.br/" TargetMode="External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250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55526"/>
            <a:ext cx="2239716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+mj-lt"/>
              </a:rPr>
              <a:t> Dúvidas?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71600" y="1419622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hlinkClick r:id="rId4"/>
              </a:rPr>
              <a:t>secretaria@Cesmac.edu.br</a:t>
            </a:r>
            <a:endParaRPr lang="pt-BR" sz="2200" dirty="0"/>
          </a:p>
          <a:p>
            <a:r>
              <a:rPr lang="pt-BR" sz="2200" dirty="0"/>
              <a:t>3215 – 5080</a:t>
            </a:r>
          </a:p>
          <a:p>
            <a:r>
              <a:rPr lang="pt-BR" sz="2200" dirty="0"/>
              <a:t>3215 - 5092</a:t>
            </a:r>
          </a:p>
        </p:txBody>
      </p:sp>
    </p:spTree>
    <p:extLst>
      <p:ext uri="{BB962C8B-B14F-4D97-AF65-F5344CB8AC3E}">
        <p14:creationId xmlns:p14="http://schemas.microsoft.com/office/powerpoint/2010/main" val="82068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51146" y="1923678"/>
            <a:ext cx="6552727" cy="7155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4050" dirty="0">
                <a:solidFill>
                  <a:schemeClr val="bg1"/>
                </a:solidFill>
              </a:rPr>
              <a:t>MATRICULA DO ALUNO</a:t>
            </a:r>
          </a:p>
        </p:txBody>
      </p:sp>
    </p:spTree>
    <p:extLst>
      <p:ext uri="{BB962C8B-B14F-4D97-AF65-F5344CB8AC3E}">
        <p14:creationId xmlns:p14="http://schemas.microsoft.com/office/powerpoint/2010/main" val="46950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907704" y="983974"/>
            <a:ext cx="720080" cy="79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282169" y="987574"/>
            <a:ext cx="720080" cy="72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0895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Como Realizar / Confirmar a Matrícula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534731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1 – Passo,  acesse o site; </a:t>
            </a:r>
            <a:r>
              <a:rPr lang="pt-BR" sz="2000" dirty="0">
                <a:solidFill>
                  <a:schemeClr val="tx2"/>
                </a:solidFill>
                <a:hlinkClick r:id="rId3"/>
              </a:rPr>
              <a:t>www.cesmac.edu.br</a:t>
            </a:r>
            <a:r>
              <a:rPr lang="pt-BR" sz="2000" dirty="0">
                <a:solidFill>
                  <a:schemeClr val="tx2"/>
                </a:solidFill>
              </a:rPr>
              <a:t>,</a:t>
            </a:r>
            <a:r>
              <a:rPr lang="pt-BR" sz="2000" b="1" dirty="0">
                <a:solidFill>
                  <a:schemeClr val="tx2"/>
                </a:solidFill>
              </a:rPr>
              <a:t> campo vestibular, área do candidato.</a:t>
            </a:r>
          </a:p>
        </p:txBody>
      </p:sp>
      <p:sp>
        <p:nvSpPr>
          <p:cNvPr id="12" name="Seta para a esquerda 8"/>
          <p:cNvSpPr/>
          <p:nvPr/>
        </p:nvSpPr>
        <p:spPr>
          <a:xfrm>
            <a:off x="6816840" y="2675564"/>
            <a:ext cx="693385" cy="25468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03598"/>
            <a:ext cx="4320480" cy="31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0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7200" y="212881"/>
            <a:ext cx="836327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200" b="1" dirty="0">
                <a:solidFill>
                  <a:schemeClr val="tx2"/>
                </a:solidFill>
              </a:rPr>
              <a:t>2 -</a:t>
            </a:r>
            <a:r>
              <a:rPr lang="pt-BR" sz="2200" dirty="0">
                <a:solidFill>
                  <a:schemeClr val="tx2"/>
                </a:solidFill>
              </a:rPr>
              <a:t> </a:t>
            </a:r>
            <a:r>
              <a:rPr lang="pt-BR" sz="2200" b="1" dirty="0">
                <a:solidFill>
                  <a:schemeClr val="tx2"/>
                </a:solidFill>
              </a:rPr>
              <a:t>Na área do candidato ele irá imprimir BOLETO DE MATRÍCULA, destacado em AMARELO</a:t>
            </a:r>
            <a:r>
              <a:rPr lang="pt-BR" sz="2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6" b="7589"/>
          <a:stretch/>
        </p:blipFill>
        <p:spPr>
          <a:xfrm>
            <a:off x="1043608" y="1029069"/>
            <a:ext cx="6372200" cy="3342881"/>
          </a:xfrm>
          <a:prstGeom prst="rect">
            <a:avLst/>
          </a:prstGeom>
        </p:spPr>
      </p:pic>
      <p:sp>
        <p:nvSpPr>
          <p:cNvPr id="9" name="Seta para a esquerda 8"/>
          <p:cNvSpPr/>
          <p:nvPr/>
        </p:nvSpPr>
        <p:spPr>
          <a:xfrm>
            <a:off x="4139952" y="4052453"/>
            <a:ext cx="500366" cy="23194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</p:spTree>
    <p:extLst>
      <p:ext uri="{BB962C8B-B14F-4D97-AF65-F5344CB8AC3E}">
        <p14:creationId xmlns:p14="http://schemas.microsoft.com/office/powerpoint/2010/main" val="95703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380312" y="1347614"/>
            <a:ext cx="1512168" cy="151216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95536" y="289560"/>
            <a:ext cx="84969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3 -</a:t>
            </a:r>
            <a:r>
              <a:rPr lang="pt-BR" sz="2000" dirty="0">
                <a:solidFill>
                  <a:schemeClr val="tx2"/>
                </a:solidFill>
              </a:rPr>
              <a:t> </a:t>
            </a:r>
            <a:r>
              <a:rPr lang="pt-BR" sz="2000" b="1" dirty="0">
                <a:solidFill>
                  <a:schemeClr val="tx2"/>
                </a:solidFill>
              </a:rPr>
              <a:t>Ao clicar em Boleto de Matrícula, você deve preencher os dados necessário</a:t>
            </a:r>
            <a:r>
              <a:rPr lang="pt-BR" sz="2000" dirty="0">
                <a:solidFill>
                  <a:schemeClr val="tx2"/>
                </a:solidFill>
              </a:rPr>
              <a:t>.</a:t>
            </a:r>
            <a:endParaRPr lang="pt-BR" sz="20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 rot="10800000">
            <a:off x="3131840" y="4263938"/>
            <a:ext cx="648072" cy="108012"/>
          </a:xfrm>
          <a:prstGeom prst="leftArrow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2"/>
          <a:stretch/>
        </p:blipFill>
        <p:spPr>
          <a:xfrm>
            <a:off x="683568" y="699542"/>
            <a:ext cx="6624736" cy="3744415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827584" y="1080148"/>
            <a:ext cx="6480720" cy="3435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596336" y="1563638"/>
            <a:ext cx="1090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Depois GRAVAR e IMPRIMIR</a:t>
            </a:r>
          </a:p>
        </p:txBody>
      </p:sp>
    </p:spTree>
    <p:extLst>
      <p:ext uri="{BB962C8B-B14F-4D97-AF65-F5344CB8AC3E}">
        <p14:creationId xmlns:p14="http://schemas.microsoft.com/office/powerpoint/2010/main" val="47062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3606"/>
            <a:ext cx="84969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4 – Passo, acessar do site: </a:t>
            </a:r>
            <a:r>
              <a:rPr lang="pt-BR" sz="2000" dirty="0">
                <a:solidFill>
                  <a:schemeClr val="tx2"/>
                </a:solidFill>
                <a:hlinkClick r:id="rId3"/>
              </a:rPr>
              <a:t>www.cesmac.edu.br/vestibular</a:t>
            </a:r>
            <a:r>
              <a:rPr lang="pt-BR" sz="2000" dirty="0">
                <a:solidFill>
                  <a:schemeClr val="tx2"/>
                </a:solidFill>
              </a:rPr>
              <a:t>.</a:t>
            </a:r>
            <a:r>
              <a:rPr lang="pt-BR" sz="2000" b="1" dirty="0">
                <a:solidFill>
                  <a:schemeClr val="tx2"/>
                </a:solidFill>
              </a:rPr>
              <a:t> Área do candidato, Anexar Documentos.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21491"/>
            <a:ext cx="7064890" cy="35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51520" y="267494"/>
            <a:ext cx="8640960" cy="141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200" b="1" dirty="0">
                <a:solidFill>
                  <a:schemeClr val="tx2"/>
                </a:solidFill>
              </a:rPr>
              <a:t>5 - </a:t>
            </a:r>
            <a:r>
              <a:rPr lang="pt-BR" sz="2200" dirty="0">
                <a:solidFill>
                  <a:schemeClr val="tx2"/>
                </a:solidFill>
              </a:rPr>
              <a:t>Feito isso após o envio dos </a:t>
            </a:r>
            <a:r>
              <a:rPr lang="pt-BR" sz="2200" u="sng" dirty="0">
                <a:solidFill>
                  <a:schemeClr val="tx2"/>
                </a:solidFill>
              </a:rPr>
              <a:t>Documentos</a:t>
            </a:r>
            <a:r>
              <a:rPr lang="pt-BR" sz="2200" dirty="0">
                <a:solidFill>
                  <a:schemeClr val="tx2"/>
                </a:solidFill>
              </a:rPr>
              <a:t>, você irá aguardar aprovação da </a:t>
            </a:r>
            <a:r>
              <a:rPr lang="pt-BR" sz="2200" u="sng" dirty="0">
                <a:solidFill>
                  <a:schemeClr val="tx2"/>
                </a:solidFill>
              </a:rPr>
              <a:t>Secretaria</a:t>
            </a:r>
            <a:r>
              <a:rPr lang="pt-BR" sz="2200" dirty="0">
                <a:solidFill>
                  <a:schemeClr val="tx2"/>
                </a:solidFill>
              </a:rPr>
              <a:t>; logo, irá receber um e-mail notificando aprovação e informação de </a:t>
            </a:r>
            <a:r>
              <a:rPr lang="pt-BR" sz="2200" dirty="0" err="1">
                <a:solidFill>
                  <a:schemeClr val="tx2"/>
                </a:solidFill>
              </a:rPr>
              <a:t>login</a:t>
            </a:r>
            <a:r>
              <a:rPr lang="pt-BR" sz="2200" dirty="0">
                <a:solidFill>
                  <a:schemeClr val="tx2"/>
                </a:solidFill>
              </a:rPr>
              <a:t> e senha de acesso ao Cesmac Online.</a:t>
            </a:r>
          </a:p>
          <a:p>
            <a:r>
              <a:rPr lang="pt-BR" sz="20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Acesse o site, </a:t>
            </a:r>
            <a:r>
              <a:rPr lang="pt-BR" sz="20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www.cesmac.edu.br</a:t>
            </a:r>
            <a:r>
              <a:rPr lang="pt-BR" sz="20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51670"/>
            <a:ext cx="7056784" cy="25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74414" y="300113"/>
            <a:ext cx="86409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200" b="1" dirty="0">
                <a:solidFill>
                  <a:schemeClr val="tx2"/>
                </a:solidFill>
              </a:rPr>
              <a:t>6 - </a:t>
            </a:r>
            <a:r>
              <a:rPr lang="pt-BR" sz="2400" dirty="0">
                <a:solidFill>
                  <a:schemeClr val="tx2"/>
                </a:solidFill>
              </a:rPr>
              <a:t>No Cesmac Online, você irá na aba Acadêmico / Matrícula</a:t>
            </a:r>
          </a:p>
          <a:p>
            <a:r>
              <a:rPr lang="pt-BR" sz="24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Acesse o site, </a:t>
            </a:r>
            <a:r>
              <a:rPr lang="pt-BR" sz="24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www.cesmac.edu.br</a:t>
            </a:r>
            <a:r>
              <a:rPr lang="pt-BR" sz="24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pt-BR" sz="22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4" y="1275606"/>
            <a:ext cx="7587059" cy="26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835696" y="830198"/>
            <a:ext cx="5112568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7 – </a:t>
            </a:r>
            <a:r>
              <a:rPr lang="pt-BR" sz="2800" dirty="0">
                <a:solidFill>
                  <a:schemeClr val="tx2"/>
                </a:solidFill>
              </a:rPr>
              <a:t>Para finalização do processo de Matrícula.  Você deverá aceitar o contrato, logo, visualizará a tela das disciplinas, você deve GRAVAR e IMPRIMIR comprovante de matrícula.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E5C44-320E-4791-928F-FB05C172223A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9" name="Fluxograma: Armazenamento de Acesso Sequencial 8"/>
          <p:cNvSpPr/>
          <p:nvPr/>
        </p:nvSpPr>
        <p:spPr>
          <a:xfrm>
            <a:off x="1043608" y="0"/>
            <a:ext cx="6336704" cy="4443958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135889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Words>97</Words>
  <Application>Microsoft Office PowerPoint</Application>
  <PresentationFormat>Apresentação na tela (16:9)</PresentationFormat>
  <Paragraphs>28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CESMAC</dc:creator>
  <cp:lastModifiedBy>Lidiane Maria do Nascimento</cp:lastModifiedBy>
  <cp:revision>532</cp:revision>
  <dcterms:created xsi:type="dcterms:W3CDTF">2013-05-22T22:33:53Z</dcterms:created>
  <dcterms:modified xsi:type="dcterms:W3CDTF">2022-01-17T19:10:25Z</dcterms:modified>
</cp:coreProperties>
</file>